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embeddedFontLst>
    <p:embeddedFont>
      <p:font typeface="Helvetica Neue" panose="02000503000000020004" pitchFamily="2" charset="0"/>
      <p:regular r:id="rId11"/>
      <p:bold r:id="rId12"/>
      <p:italic r:id="rId13"/>
      <p:boldItalic r:id="rId14"/>
    </p:embeddedFont>
    <p:embeddedFont>
      <p:font typeface="Proxima Nova" panose="02000506030000020004" pitchFamily="2" charset="0"/>
      <p:regular r:id="rId15"/>
      <p:bold r:id="rId16"/>
      <p:italic r:id="rId17"/>
      <p:boldItalic r:id="rId18"/>
    </p:embeddedFont>
    <p:embeddedFont>
      <p:font typeface="Proxima Nova Semibold" panose="02000506030000020004"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p15:clr>
            <a:srgbClr val="A4A3A4"/>
          </p15:clr>
        </p15:guide>
        <p15:guide id="2" pos="38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N32SIoQGF8i9EvT3gMp8fDJ39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Osk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62518"/>
  </p:normalViewPr>
  <p:slideViewPr>
    <p:cSldViewPr snapToGrid="0">
      <p:cViewPr varScale="1">
        <p:scale>
          <a:sx n="66" d="100"/>
          <a:sy n="66" d="100"/>
        </p:scale>
        <p:origin x="1040" y="192"/>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Good morning and I would like to thank Phil and his team for giving us time with you.</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I lead a dynamic team of individuals who are working tirelessly to elevate the public mission of UC Davis.</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Public Scholarship and Engagement is…</a:t>
            </a:r>
            <a:endParaRPr dirty="0"/>
          </a:p>
          <a:p>
            <a:pPr marL="457200" marR="0" lvl="0" indent="-228600" algn="l" rtl="0">
              <a:lnSpc>
                <a:spcPct val="100000"/>
              </a:lnSpc>
              <a:spcBef>
                <a:spcPts val="0"/>
              </a:spcBef>
              <a:spcAft>
                <a:spcPts val="0"/>
              </a:spcAft>
              <a:buSzPts val="1400"/>
              <a:buFont typeface="Arial"/>
              <a:buChar char="-"/>
            </a:pPr>
            <a:r>
              <a:rPr lang="en-US" dirty="0"/>
              <a:t>A university-wide office established in July 2018, that serves both the Davis and Sacramento campuses, and all 10 colleges and schools</a:t>
            </a:r>
            <a:endParaRPr dirty="0"/>
          </a:p>
          <a:p>
            <a:pPr marL="457200" marR="0" lvl="0" indent="-228600" algn="l" rtl="0">
              <a:lnSpc>
                <a:spcPct val="100000"/>
              </a:lnSpc>
              <a:spcBef>
                <a:spcPts val="0"/>
              </a:spcBef>
              <a:spcAft>
                <a:spcPts val="0"/>
              </a:spcAft>
              <a:buSzPts val="1400"/>
              <a:buFont typeface="Arial"/>
              <a:buChar char="-"/>
            </a:pPr>
            <a:r>
              <a:rPr lang="en-US" dirty="0"/>
              <a:t>Our mission is to build and support mutually beneficial relationships between the university and diverse communities</a:t>
            </a:r>
            <a:endParaRPr dirty="0"/>
          </a:p>
          <a:p>
            <a:pPr marL="457200" marR="0" lvl="0" indent="-228600" algn="l" rtl="0">
              <a:lnSpc>
                <a:spcPct val="100000"/>
              </a:lnSpc>
              <a:spcBef>
                <a:spcPts val="0"/>
              </a:spcBef>
              <a:spcAft>
                <a:spcPts val="0"/>
              </a:spcAft>
              <a:buSzPts val="1400"/>
              <a:buFont typeface="Arial"/>
              <a:buChar char="-"/>
            </a:pPr>
            <a:r>
              <a:rPr lang="en-US" dirty="0"/>
              <a:t>We carry out our mission in a number of ways, some of which I will discuss here this morning.</a:t>
            </a:r>
            <a:endParaRPr dirty="0"/>
          </a:p>
          <a:p>
            <a:pPr marL="457200" marR="0" lvl="0" indent="-228600" algn="l" rtl="0">
              <a:lnSpc>
                <a:spcPct val="100000"/>
              </a:lnSpc>
              <a:spcBef>
                <a:spcPts val="0"/>
              </a:spcBef>
              <a:spcAft>
                <a:spcPts val="0"/>
              </a:spcAft>
              <a:buSzPts val="1400"/>
              <a:buFont typeface="Arial"/>
              <a:buChar char="-"/>
            </a:pPr>
            <a:r>
              <a:rPr lang="en-US" dirty="0"/>
              <a:t>Importantly, we value </a:t>
            </a:r>
            <a:r>
              <a:rPr lang="en-US" b="1" dirty="0"/>
              <a:t>equity in scholarship </a:t>
            </a:r>
            <a:r>
              <a:rPr lang="en-US" dirty="0"/>
              <a:t>and creating an institutional culture that welcomes and supports faculty that integrate community engagement into their research and teaching</a:t>
            </a:r>
            <a:endParaRPr dirty="0"/>
          </a:p>
        </p:txBody>
      </p:sp>
      <p:sp>
        <p:nvSpPr>
          <p:cNvPr id="46" name="Google Shape;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a:t>For the purpose of today’s presentation, I will focus on faculty supports but o</a:t>
            </a:r>
            <a:r>
              <a:rPr lang="en-US"/>
              <a:t>ur</a:t>
            </a:r>
            <a:r>
              <a:rPr lang="en-US" b="0"/>
              <a:t> office also manages a number of student and community facing programs and services.</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b="0"/>
              <a:t>From the office’s inception, a primary focus has been to support, reward, and recognize our faculty so that they can advance through the ranks.</a:t>
            </a:r>
            <a:endParaRPr/>
          </a:p>
          <a:p>
            <a:pPr marL="457200" marR="0" lvl="0" indent="-228600" algn="l" rtl="0">
              <a:lnSpc>
                <a:spcPct val="100000"/>
              </a:lnSpc>
              <a:spcBef>
                <a:spcPts val="0"/>
              </a:spcBef>
              <a:spcAft>
                <a:spcPts val="0"/>
              </a:spcAft>
              <a:buClr>
                <a:srgbClr val="000000"/>
              </a:buClr>
              <a:buSzPts val="1400"/>
              <a:buFont typeface="Arial"/>
              <a:buNone/>
            </a:pPr>
            <a:endParaRPr b="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Thus far, we</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have developed two cohort-based faculty fellows programs. </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One of the fellowship programs recognizes and advances community-engaged learning experiences organized by faculty</a:t>
            </a:r>
            <a:r>
              <a:rPr lang="en-US"/>
              <a:t>, bringing their students into experiential learning opportunities with community partners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Another </a:t>
            </a:r>
            <a:r>
              <a:rPr lang="en-US" sz="1200" b="0" i="0" u="none" strike="noStrike" cap="none">
                <a:solidFill>
                  <a:schemeClr val="dk1"/>
                </a:solidFill>
                <a:latin typeface="Arial"/>
                <a:ea typeface="Arial"/>
                <a:cs typeface="Arial"/>
                <a:sym typeface="Arial"/>
              </a:rPr>
              <a:t>fellows program focuses on advancing faculty scholarship. T</a:t>
            </a:r>
            <a:r>
              <a:rPr lang="en-US"/>
              <a:t>his second program also provides tools for communicating research with broad audiences, building relationships with community partners, and incorporating their work of high public impact into their merit and promotion documents. </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Highlights of these programs include faculty who propose new experiential learning opportunities in their courses, submit manuscripts and research proposals that further their scholarship, and go on to receive university and national recognition for their work.</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Arial"/>
                <a:ea typeface="Arial"/>
                <a:cs typeface="Arial"/>
                <a:sym typeface="Arial"/>
              </a:rPr>
              <a:t>Over the past 2.5 years, there have been a total of </a:t>
            </a:r>
            <a:r>
              <a:rPr lang="en-US"/>
              <a:t>30</a:t>
            </a:r>
            <a:r>
              <a:rPr lang="en-US" sz="1200" b="0" i="0" u="none" strike="noStrike" cap="none">
                <a:solidFill>
                  <a:schemeClr val="dk1"/>
                </a:solidFill>
                <a:latin typeface="Arial"/>
                <a:ea typeface="Arial"/>
                <a:cs typeface="Arial"/>
                <a:sym typeface="Arial"/>
              </a:rPr>
              <a:t> Fellows that have participated in these programs</a:t>
            </a:r>
            <a:r>
              <a:rPr lang="en-US"/>
              <a:t>.</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Arial"/>
              <a:ea typeface="Arial"/>
              <a:cs typeface="Arial"/>
              <a:sym typeface="Arial"/>
            </a:endParaRPr>
          </a:p>
        </p:txBody>
      </p:sp>
      <p:sp>
        <p:nvSpPr>
          <p:cNvPr id="55" name="Google Shape;5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A short story here: Before Milmon Harrison was named Associate Dean for Undergraduate Education, he participated in both of our fellows programs at a time when he was significantly rethinking his approach to teaching and research.</a:t>
            </a:r>
            <a:endParaRPr b="0"/>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Milmon has expressed that the Fellows programs played a key role in the development of a course focused on Black oral histories in collaboration with the Center for Sacramento History. But the programs also furthered his writing of a now-published journal article, and a subsequent positive merit review.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Arial"/>
                <a:ea typeface="Arial"/>
                <a:cs typeface="Arial"/>
                <a:sym typeface="Arial"/>
              </a:rPr>
              <a:t>Both programs also supported his vision for experiential learning programs for undergraduates that integrate closely with university research. </a:t>
            </a:r>
            <a:endParaRPr b="0"/>
          </a:p>
          <a:p>
            <a:pPr marL="457200" marR="0" lvl="0" indent="-228600" algn="l" rtl="0">
              <a:lnSpc>
                <a:spcPct val="100000"/>
              </a:lnSpc>
              <a:spcBef>
                <a:spcPts val="0"/>
              </a:spcBef>
              <a:spcAft>
                <a:spcPts val="0"/>
              </a:spcAft>
              <a:buClr>
                <a:srgbClr val="000000"/>
              </a:buClr>
              <a:buSzPts val="1400"/>
              <a:buFont typeface="Arial"/>
              <a:buNone/>
            </a:pPr>
            <a:br>
              <a:rPr lang="en-US"/>
            </a:br>
            <a:br>
              <a:rPr lang="en-US"/>
            </a:br>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Another way that we support faculty, but also other university researchers, is through our research grants program - the Public Impact Research Initiative.</a:t>
            </a:r>
            <a:endParaRPr b="0" dirty="0"/>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Through these grants, we fund projects done in partnership with a non-university group that have the potential for high public impact. </a:t>
            </a:r>
            <a:endParaRPr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200" b="0" i="0" u="none" strike="noStrike" cap="none" dirty="0">
                <a:solidFill>
                  <a:schemeClr val="dk1"/>
                </a:solidFill>
                <a:latin typeface="Arial"/>
                <a:ea typeface="Arial"/>
                <a:cs typeface="Arial"/>
                <a:sym typeface="Arial"/>
              </a:rPr>
              <a:t>So far, we have been able to support a range of projects including, for example: looking at post-fire recovery in California, understanding Covid-19 impacts on immigrants, improving indigenous food sovereignty, and understanding breastfeeding rates of Black women in Sacramento. These projects support undergraduate and graduate students in research, alongside faculty and community partners.</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a:ea typeface="Arial"/>
                <a:cs typeface="Arial"/>
                <a:sym typeface="Arial"/>
              </a:rPr>
              <a:t>A final note on our faculty facing programs - Individuals supported by our office have gone on to receive major national and international awards. Faculty have also received external funding after receiving seed funding and support from PSE.</a:t>
            </a:r>
            <a:endParaRPr b="0" dirty="0"/>
          </a:p>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br>
              <a:rPr lang="en-US" dirty="0"/>
            </a:br>
            <a:endParaRPr dirty="0"/>
          </a:p>
        </p:txBody>
      </p:sp>
      <p:sp>
        <p:nvSpPr>
          <p:cNvPr id="72" name="Google Shape;7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2000">
                <a:highlight>
                  <a:schemeClr val="lt1"/>
                </a:highlight>
              </a:rPr>
              <a:t>One of the other reasons for presenting to you this morning is to discuss public scholarship in merit and promotion.</a:t>
            </a:r>
            <a:endParaRPr/>
          </a:p>
          <a:p>
            <a:pPr marL="0" marR="0" lvl="0" indent="0" algn="l" rtl="0">
              <a:lnSpc>
                <a:spcPct val="115000"/>
              </a:lnSpc>
              <a:spcBef>
                <a:spcPts val="0"/>
              </a:spcBef>
              <a:spcAft>
                <a:spcPts val="0"/>
              </a:spcAft>
              <a:buClr>
                <a:schemeClr val="dk1"/>
              </a:buClr>
              <a:buSzPts val="1100"/>
              <a:buFont typeface="Arial"/>
              <a:buNone/>
            </a:pPr>
            <a:endParaRPr sz="2000">
              <a:highlight>
                <a:schemeClr val="lt1"/>
              </a:highlight>
            </a:endParaRPr>
          </a:p>
          <a:p>
            <a:pPr marL="0" marR="0" lvl="0" indent="0" algn="l" rtl="0">
              <a:lnSpc>
                <a:spcPct val="115000"/>
              </a:lnSpc>
              <a:spcBef>
                <a:spcPts val="0"/>
              </a:spcBef>
              <a:spcAft>
                <a:spcPts val="0"/>
              </a:spcAft>
              <a:buClr>
                <a:schemeClr val="dk1"/>
              </a:buClr>
              <a:buSzPts val="1100"/>
              <a:buFont typeface="Arial"/>
              <a:buNone/>
            </a:pPr>
            <a:r>
              <a:rPr lang="en-US" sz="2000">
                <a:highlight>
                  <a:schemeClr val="lt1"/>
                </a:highlight>
              </a:rPr>
              <a:t>I’ll pause here so that you can read some of these quotes from our faculty….(15 seconds)</a:t>
            </a:r>
            <a:endParaRPr/>
          </a:p>
          <a:p>
            <a:pPr marL="0" marR="0" lvl="0" indent="0" algn="l" rtl="0">
              <a:lnSpc>
                <a:spcPct val="115000"/>
              </a:lnSpc>
              <a:spcBef>
                <a:spcPts val="0"/>
              </a:spcBef>
              <a:spcAft>
                <a:spcPts val="0"/>
              </a:spcAft>
              <a:buClr>
                <a:schemeClr val="dk1"/>
              </a:buClr>
              <a:buSzPts val="1100"/>
              <a:buFont typeface="Arial"/>
              <a:buNone/>
            </a:pPr>
            <a:endParaRPr sz="2000">
              <a:highlight>
                <a:schemeClr val="lt1"/>
              </a:highlight>
            </a:endParaRPr>
          </a:p>
          <a:p>
            <a:pPr marL="0" marR="0" lvl="0" indent="0" algn="l" rtl="0">
              <a:lnSpc>
                <a:spcPct val="115000"/>
              </a:lnSpc>
              <a:spcBef>
                <a:spcPts val="0"/>
              </a:spcBef>
              <a:spcAft>
                <a:spcPts val="0"/>
              </a:spcAft>
              <a:buClr>
                <a:schemeClr val="dk1"/>
              </a:buClr>
              <a:buSzPts val="1100"/>
              <a:buFont typeface="Arial"/>
              <a:buNone/>
            </a:pPr>
            <a:r>
              <a:rPr lang="en-US" sz="2000">
                <a:highlight>
                  <a:schemeClr val="lt1"/>
                </a:highlight>
              </a:rPr>
              <a:t>It is important to note that recognition of public scholarship at UC Davis is the #1 concern expressed by faculty.  </a:t>
            </a:r>
            <a:endParaRPr/>
          </a:p>
          <a:p>
            <a:pPr marL="0" marR="0" lvl="0" indent="0" algn="l" rtl="0">
              <a:lnSpc>
                <a:spcPct val="115000"/>
              </a:lnSpc>
              <a:spcBef>
                <a:spcPts val="0"/>
              </a:spcBef>
              <a:spcAft>
                <a:spcPts val="0"/>
              </a:spcAft>
              <a:buClr>
                <a:schemeClr val="dk1"/>
              </a:buClr>
              <a:buSzPts val="1100"/>
              <a:buFont typeface="Arial"/>
              <a:buNone/>
            </a:pPr>
            <a:endParaRPr sz="2000">
              <a:highlight>
                <a:schemeClr val="lt1"/>
              </a:highlight>
            </a:endParaRPr>
          </a:p>
          <a:p>
            <a:pPr marL="0" marR="0" lvl="0" indent="0" algn="l" rtl="0">
              <a:lnSpc>
                <a:spcPct val="115000"/>
              </a:lnSpc>
              <a:spcBef>
                <a:spcPts val="0"/>
              </a:spcBef>
              <a:spcAft>
                <a:spcPts val="0"/>
              </a:spcAft>
              <a:buClr>
                <a:schemeClr val="dk1"/>
              </a:buClr>
              <a:buSzPts val="1100"/>
              <a:buFont typeface="Arial"/>
              <a:buNone/>
            </a:pPr>
            <a:r>
              <a:rPr lang="en-US" sz="2000">
                <a:highlight>
                  <a:schemeClr val="lt1"/>
                </a:highlight>
              </a:rPr>
              <a:t>When it comes to merit and promotion, recognition is uneven at best and it is at the department and program-level where we hear the greatest inconsistencies exist.</a:t>
            </a:r>
            <a:endParaRPr/>
          </a:p>
          <a:p>
            <a:pPr marL="0" marR="0" lvl="0" indent="0" algn="l" rtl="0">
              <a:lnSpc>
                <a:spcPct val="115000"/>
              </a:lnSpc>
              <a:spcBef>
                <a:spcPts val="0"/>
              </a:spcBef>
              <a:spcAft>
                <a:spcPts val="0"/>
              </a:spcAft>
              <a:buClr>
                <a:schemeClr val="dk1"/>
              </a:buClr>
              <a:buSzPts val="1100"/>
              <a:buFont typeface="Arial"/>
              <a:buNone/>
            </a:pPr>
            <a:endParaRPr sz="2000">
              <a:highlight>
                <a:schemeClr val="lt1"/>
              </a:highlight>
            </a:endParaRPr>
          </a:p>
          <a:p>
            <a:pPr marL="0" marR="0" lvl="0" indent="0" algn="l" rtl="0">
              <a:lnSpc>
                <a:spcPct val="115000"/>
              </a:lnSpc>
              <a:spcBef>
                <a:spcPts val="0"/>
              </a:spcBef>
              <a:spcAft>
                <a:spcPts val="0"/>
              </a:spcAft>
              <a:buClr>
                <a:schemeClr val="dk1"/>
              </a:buClr>
              <a:buSzPts val="1100"/>
              <a:buFont typeface="Arial"/>
              <a:buNone/>
            </a:pPr>
            <a:endParaRPr sz="2000" i="0">
              <a:highlight>
                <a:schemeClr val="lt1"/>
              </a:highlight>
              <a:latin typeface="Proxima Nova"/>
              <a:ea typeface="Proxima Nova"/>
              <a:cs typeface="Proxima Nova"/>
              <a:sym typeface="Proxima Nova"/>
            </a:endParaRPr>
          </a:p>
        </p:txBody>
      </p:sp>
      <p:sp>
        <p:nvSpPr>
          <p:cNvPr id="82" name="Google Shape;8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Because of this, our office has begun to</a:t>
            </a:r>
            <a:endParaRPr dirty="0"/>
          </a:p>
          <a:p>
            <a:pPr marL="457200" marR="0" lvl="1" indent="0" algn="l" rtl="0">
              <a:lnSpc>
                <a:spcPct val="100000"/>
              </a:lnSpc>
              <a:spcBef>
                <a:spcPts val="0"/>
              </a:spcBef>
              <a:spcAft>
                <a:spcPts val="0"/>
              </a:spcAft>
              <a:buClr>
                <a:srgbClr val="000000"/>
              </a:buClr>
              <a:buSzPts val="1400"/>
              <a:buFont typeface="Arial"/>
              <a:buNone/>
            </a:pPr>
            <a:r>
              <a:rPr lang="en-US" b="0" dirty="0"/>
              <a:t>- Provide resources for guidance on merit and promotion. In addition to how to document public scholarship in faculty dossiers, our website also provides links to external resources as well as request a form for faculty workshops and consultations.</a:t>
            </a:r>
            <a:endParaRPr dirty="0"/>
          </a:p>
          <a:p>
            <a:pPr marL="457200" marR="0" lvl="1" indent="0" algn="l" rtl="0">
              <a:lnSpc>
                <a:spcPct val="100000"/>
              </a:lnSpc>
              <a:spcBef>
                <a:spcPts val="0"/>
              </a:spcBef>
              <a:spcAft>
                <a:spcPts val="0"/>
              </a:spcAft>
              <a:buClr>
                <a:srgbClr val="000000"/>
              </a:buClr>
              <a:buSzPts val="1400"/>
              <a:buFont typeface="Arial"/>
              <a:buNone/>
            </a:pPr>
            <a:r>
              <a:rPr lang="en-US" b="0" dirty="0"/>
              <a:t>- We are also in exploratory discussions with Global Affairs and Grand Challenges to jointly offer workshops for departments and programs to improve documentation of broader impacts through public scholarship, global engagement, </a:t>
            </a:r>
            <a:r>
              <a:rPr lang="en-US" dirty="0"/>
              <a:t>and interdisciplinary research.</a:t>
            </a:r>
            <a:endParaRPr dirty="0"/>
          </a:p>
          <a:p>
            <a:pPr marL="457200" marR="0" lvl="1" indent="0" algn="l" rtl="0">
              <a:lnSpc>
                <a:spcPct val="100000"/>
              </a:lnSpc>
              <a:spcBef>
                <a:spcPts val="0"/>
              </a:spcBef>
              <a:spcAft>
                <a:spcPts val="0"/>
              </a:spcAft>
              <a:buClr>
                <a:srgbClr val="000000"/>
              </a:buClr>
              <a:buSzPts val="1400"/>
              <a:buFont typeface="Arial"/>
              <a:buNone/>
            </a:pPr>
            <a:r>
              <a:rPr lang="en-US" dirty="0"/>
              <a:t> </a:t>
            </a:r>
            <a:endParaRPr dirty="0"/>
          </a:p>
          <a:p>
            <a:pPr marL="228600" marR="0" lvl="0" indent="-13970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88" name="Google Shape;8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a:ea typeface="Arial"/>
                <a:cs typeface="Arial"/>
                <a:sym typeface="Arial"/>
              </a:rPr>
              <a:t>As an institution, we need your leadership to bring greater equity in scholarship to advance faculty from step to step and through the ranks. </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a:ea typeface="Arial"/>
                <a:cs typeface="Arial"/>
                <a:sym typeface="Arial"/>
              </a:rPr>
              <a:t>Practically speaking, this is also a matter of faculty recruitment and retention, especially for women and faculty of color that are disproportionately represented in public scholarship.</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I will close by asking you to share all of these resources with not only your junior faculty or individuals going up for a merit or promotion action, but with others involved in your personnel review process. </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a:ea typeface="Arial"/>
                <a:cs typeface="Arial"/>
                <a:sym typeface="Arial"/>
              </a:rPr>
              <a:t>Thank you for your time. I welcome any question you have.</a:t>
            </a:r>
            <a:endParaRPr sz="1200" b="0" i="0" u="none" strike="noStrike" cap="none" dirty="0">
              <a:solidFill>
                <a:schemeClr val="dk1"/>
              </a:solidFill>
              <a:latin typeface="Arial"/>
              <a:ea typeface="Arial"/>
              <a:cs typeface="Arial"/>
              <a:sym typeface="Arial"/>
            </a:endParaRPr>
          </a:p>
        </p:txBody>
      </p:sp>
      <p:sp>
        <p:nvSpPr>
          <p:cNvPr id="98" name="Google Shape;9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9"/>
          <p:cNvSpPr txBox="1">
            <a:spLocks noGrp="1"/>
          </p:cNvSpPr>
          <p:nvPr>
            <p:ph type="title"/>
          </p:nvPr>
        </p:nvSpPr>
        <p:spPr>
          <a:xfrm>
            <a:off x="1971304" y="2743200"/>
            <a:ext cx="9376146" cy="181927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body" idx="1"/>
          </p:nvPr>
        </p:nvSpPr>
        <p:spPr>
          <a:xfrm>
            <a:off x="1971304" y="4589464"/>
            <a:ext cx="9376145" cy="9919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body" idx="1"/>
          </p:nvPr>
        </p:nvSpPr>
        <p:spPr>
          <a:xfrm>
            <a:off x="838200" y="1825625"/>
            <a:ext cx="10515600" cy="3861663"/>
          </a:xfrm>
          <a:prstGeom prst="rect">
            <a:avLst/>
          </a:prstGeom>
          <a:noFill/>
          <a:ln>
            <a:noFill/>
          </a:ln>
        </p:spPr>
        <p:txBody>
          <a:bodyPr spcFirstLastPara="1" wrap="square" lIns="91425" tIns="45700" rIns="91425" bIns="45700" anchor="t" anchorCtr="0">
            <a:normAutofit/>
          </a:bodyPr>
          <a:lstStyle>
            <a:lvl1pPr marL="457200" lvl="0" indent="-353060" algn="l">
              <a:lnSpc>
                <a:spcPct val="100000"/>
              </a:lnSpc>
              <a:spcBef>
                <a:spcPts val="0"/>
              </a:spcBef>
              <a:spcAft>
                <a:spcPts val="0"/>
              </a:spcAft>
              <a:buSzPts val="1960"/>
              <a:buFont typeface="Arial"/>
              <a:buChar cha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8200" y="1825625"/>
            <a:ext cx="5181600" cy="4017035"/>
          </a:xfrm>
          <a:prstGeom prst="rect">
            <a:avLst/>
          </a:prstGeom>
          <a:noFill/>
          <a:ln>
            <a:noFill/>
          </a:ln>
        </p:spPr>
        <p:txBody>
          <a:bodyPr spcFirstLastPara="1" wrap="square" lIns="91425" tIns="45700" rIns="91425" bIns="45700" anchor="t" anchorCtr="0">
            <a:normAutofit/>
          </a:bodyPr>
          <a:lstStyle>
            <a:lvl1pPr marL="457200" lvl="0" indent="-353060" algn="l">
              <a:lnSpc>
                <a:spcPct val="100000"/>
              </a:lnSpc>
              <a:spcBef>
                <a:spcPts val="0"/>
              </a:spcBef>
              <a:spcAft>
                <a:spcPts val="0"/>
              </a:spcAft>
              <a:buSzPts val="1960"/>
              <a:buFont typeface="Arial"/>
              <a:buChar char="•"/>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2"/>
          </p:nvPr>
        </p:nvSpPr>
        <p:spPr>
          <a:xfrm>
            <a:off x="6172200" y="1825625"/>
            <a:ext cx="5181600" cy="401703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839788" y="365125"/>
            <a:ext cx="10515600" cy="116602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839788" y="1681163"/>
            <a:ext cx="5157900" cy="72457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4"/>
          <p:cNvSpPr txBox="1">
            <a:spLocks noGrp="1"/>
          </p:cNvSpPr>
          <p:nvPr>
            <p:ph type="body" idx="2"/>
          </p:nvPr>
        </p:nvSpPr>
        <p:spPr>
          <a:xfrm>
            <a:off x="839788" y="2505075"/>
            <a:ext cx="5157900" cy="324081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body" idx="3"/>
          </p:nvPr>
        </p:nvSpPr>
        <p:spPr>
          <a:xfrm>
            <a:off x="6172200" y="1681163"/>
            <a:ext cx="5183100" cy="72457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4"/>
          <p:cNvSpPr txBox="1">
            <a:spLocks noGrp="1"/>
          </p:cNvSpPr>
          <p:nvPr>
            <p:ph type="body" idx="4"/>
          </p:nvPr>
        </p:nvSpPr>
        <p:spPr>
          <a:xfrm>
            <a:off x="6172200" y="2505075"/>
            <a:ext cx="5183100" cy="324081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2"/>
        </a:solidFill>
        <a:effectLst/>
      </p:bgPr>
    </p:bg>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a:off x="838200" y="2965821"/>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p:nvPr/>
        </p:nvSpPr>
        <p:spPr>
          <a:xfrm>
            <a:off x="-152400" y="0"/>
            <a:ext cx="2019300" cy="6858000"/>
          </a:xfrm>
          <a:prstGeom prst="rect">
            <a:avLst/>
          </a:prstGeom>
          <a:solidFill>
            <a:srgbClr val="1D4776"/>
          </a:solidFill>
          <a:ln w="12700" cap="flat" cmpd="sng">
            <a:solidFill>
              <a:srgbClr val="BA8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 name="Google Shape;11;p8"/>
          <p:cNvPicPr preferRelativeResize="0"/>
          <p:nvPr/>
        </p:nvPicPr>
        <p:blipFill rotWithShape="1">
          <a:blip r:embed="rId3">
            <a:alphaModFix/>
          </a:blip>
          <a:srcRect/>
          <a:stretch/>
        </p:blipFill>
        <p:spPr>
          <a:xfrm>
            <a:off x="-1" y="0"/>
            <a:ext cx="4675909" cy="2857500"/>
          </a:xfrm>
          <a:prstGeom prst="rect">
            <a:avLst/>
          </a:prstGeom>
          <a:noFill/>
          <a:ln>
            <a:noFill/>
          </a:ln>
        </p:spPr>
      </p:pic>
      <p:pic>
        <p:nvPicPr>
          <p:cNvPr id="12" name="Google Shape;12;p8"/>
          <p:cNvPicPr preferRelativeResize="0"/>
          <p:nvPr/>
        </p:nvPicPr>
        <p:blipFill rotWithShape="1">
          <a:blip r:embed="rId4">
            <a:alphaModFix/>
          </a:blip>
          <a:srcRect/>
          <a:stretch/>
        </p:blipFill>
        <p:spPr>
          <a:xfrm>
            <a:off x="8229600" y="5219700"/>
            <a:ext cx="3657600" cy="1828800"/>
          </a:xfrm>
          <a:prstGeom prst="rect">
            <a:avLst/>
          </a:prstGeom>
          <a:noFill/>
          <a:ln>
            <a:noFill/>
          </a:ln>
        </p:spPr>
      </p:pic>
      <p:sp>
        <p:nvSpPr>
          <p:cNvPr id="13" name="Google Shape;13;p8"/>
          <p:cNvSpPr txBox="1">
            <a:spLocks noGrp="1"/>
          </p:cNvSpPr>
          <p:nvPr>
            <p:ph type="title"/>
          </p:nvPr>
        </p:nvSpPr>
        <p:spPr>
          <a:xfrm>
            <a:off x="2337953" y="2965822"/>
            <a:ext cx="9180615" cy="1188536"/>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4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10"/>
          <p:cNvPicPr preferRelativeResize="0"/>
          <p:nvPr/>
        </p:nvPicPr>
        <p:blipFill rotWithShape="1">
          <a:blip r:embed="rId7">
            <a:alphaModFix/>
          </a:blip>
          <a:srcRect l="19364" r="39490" b="13038"/>
          <a:stretch/>
        </p:blipFill>
        <p:spPr>
          <a:xfrm>
            <a:off x="0" y="5673109"/>
            <a:ext cx="12192001" cy="1184891"/>
          </a:xfrm>
          <a:prstGeom prst="rect">
            <a:avLst/>
          </a:prstGeom>
          <a:noFill/>
          <a:ln>
            <a:noFill/>
          </a:ln>
        </p:spPr>
      </p:pic>
      <p:pic>
        <p:nvPicPr>
          <p:cNvPr id="19" name="Google Shape;19;p10"/>
          <p:cNvPicPr preferRelativeResize="0"/>
          <p:nvPr/>
        </p:nvPicPr>
        <p:blipFill rotWithShape="1">
          <a:blip r:embed="rId7">
            <a:alphaModFix/>
          </a:blip>
          <a:srcRect l="51208" t="21375" r="12198" b="13040"/>
          <a:stretch/>
        </p:blipFill>
        <p:spPr>
          <a:xfrm>
            <a:off x="3227439" y="6042402"/>
            <a:ext cx="4468761" cy="815598"/>
          </a:xfrm>
          <a:prstGeom prst="rect">
            <a:avLst/>
          </a:prstGeom>
          <a:noFill/>
          <a:ln>
            <a:noFill/>
          </a:ln>
        </p:spPr>
      </p:pic>
      <p:sp>
        <p:nvSpPr>
          <p:cNvPr id="20" name="Google Shape;20;p10"/>
          <p:cNvSpPr txBox="1"/>
          <p:nvPr/>
        </p:nvSpPr>
        <p:spPr>
          <a:xfrm>
            <a:off x="291856" y="6268064"/>
            <a:ext cx="76771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20"/>
              <a:buFont typeface="Arial"/>
              <a:buNone/>
            </a:pPr>
            <a:r>
              <a:rPr lang="en-US" sz="1820" b="1" i="0" u="none" strike="noStrike" cap="none">
                <a:solidFill>
                  <a:schemeClr val="accent3"/>
                </a:solidFill>
                <a:latin typeface="Helvetica Neue"/>
                <a:ea typeface="Helvetica Neue"/>
                <a:cs typeface="Helvetica Neue"/>
                <a:sym typeface="Helvetica Neue"/>
              </a:rPr>
              <a:t>PUBLIC SCHOLARSHIP AND ENGAGEMENT</a:t>
            </a:r>
            <a:endParaRPr sz="1400" b="0" i="0" u="none" strike="noStrike" cap="none">
              <a:solidFill>
                <a:srgbClr val="000000"/>
              </a:solidFill>
              <a:latin typeface="Arial"/>
              <a:ea typeface="Arial"/>
              <a:cs typeface="Arial"/>
              <a:sym typeface="Arial"/>
            </a:endParaRPr>
          </a:p>
        </p:txBody>
      </p:sp>
      <p:pic>
        <p:nvPicPr>
          <p:cNvPr id="21" name="Google Shape;21;p10"/>
          <p:cNvPicPr preferRelativeResize="0"/>
          <p:nvPr/>
        </p:nvPicPr>
        <p:blipFill rotWithShape="1">
          <a:blip r:embed="rId8">
            <a:alphaModFix/>
          </a:blip>
          <a:srcRect/>
          <a:stretch/>
        </p:blipFill>
        <p:spPr>
          <a:xfrm>
            <a:off x="10499618" y="6338430"/>
            <a:ext cx="1374711" cy="228600"/>
          </a:xfrm>
          <a:prstGeom prst="rect">
            <a:avLst/>
          </a:prstGeom>
          <a:noFill/>
          <a:ln>
            <a:noFill/>
          </a:ln>
        </p:spPr>
      </p:pic>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10"/>
          <p:cNvSpPr txBox="1">
            <a:spLocks noGrp="1"/>
          </p:cNvSpPr>
          <p:nvPr>
            <p:ph type="body" idx="1"/>
          </p:nvPr>
        </p:nvSpPr>
        <p:spPr>
          <a:xfrm>
            <a:off x="838200" y="1916351"/>
            <a:ext cx="10515600" cy="37709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title"/>
          </p:nvPr>
        </p:nvSpPr>
        <p:spPr>
          <a:xfrm>
            <a:off x="1971304" y="2698376"/>
            <a:ext cx="9376200" cy="1496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100"/>
              <a:buNone/>
            </a:pPr>
            <a:r>
              <a:rPr lang="en-US" sz="3000">
                <a:solidFill>
                  <a:srgbClr val="004B85"/>
                </a:solidFill>
                <a:highlight>
                  <a:srgbClr val="FFFFFF"/>
                </a:highlight>
                <a:latin typeface="Proxima Nova"/>
                <a:ea typeface="Proxima Nova"/>
                <a:cs typeface="Proxima Nova"/>
                <a:sym typeface="Proxima Nova"/>
              </a:rPr>
              <a:t>We build and support meaningful relationships between communities and UC Davis scholars who</a:t>
            </a:r>
            <a:r>
              <a:rPr lang="en-US" sz="3000">
                <a:solidFill>
                  <a:srgbClr val="004B85"/>
                </a:solidFill>
                <a:highlight>
                  <a:srgbClr val="FFFFFF"/>
                </a:highlight>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3000">
                <a:solidFill>
                  <a:srgbClr val="004B85"/>
                </a:solidFill>
                <a:highlight>
                  <a:srgbClr val="FFFFFF"/>
                </a:highlight>
                <a:latin typeface="Proxima Nova"/>
                <a:ea typeface="Proxima Nova"/>
                <a:cs typeface="Proxima Nova"/>
                <a:sym typeface="Proxima Nova"/>
              </a:rPr>
              <a:t>work together for the public good. </a:t>
            </a:r>
            <a:endParaRPr sz="3000">
              <a:solidFill>
                <a:srgbClr val="004B85"/>
              </a:solidFill>
              <a:highlight>
                <a:srgbClr val="FFFFFF"/>
              </a:highlight>
              <a:latin typeface="Proxima Nova"/>
              <a:ea typeface="Proxima Nova"/>
              <a:cs typeface="Proxima Nova"/>
              <a:sym typeface="Proxima Nova"/>
            </a:endParaRPr>
          </a:p>
          <a:p>
            <a:pPr marL="0" lvl="0" indent="0" algn="ctr" rtl="0">
              <a:lnSpc>
                <a:spcPct val="115000"/>
              </a:lnSpc>
              <a:spcBef>
                <a:spcPts val="1200"/>
              </a:spcBef>
              <a:spcAft>
                <a:spcPts val="0"/>
              </a:spcAft>
              <a:buClr>
                <a:schemeClr val="dk1"/>
              </a:buClr>
              <a:buSzPts val="1100"/>
              <a:buFont typeface="Arial"/>
              <a:buNone/>
            </a:pPr>
            <a:endParaRPr sz="3000">
              <a:solidFill>
                <a:srgbClr val="004B85"/>
              </a:solidFill>
              <a:highlight>
                <a:srgbClr val="FFFFFF"/>
              </a:highlight>
              <a:latin typeface="Proxima Nova"/>
              <a:ea typeface="Proxima Nova"/>
              <a:cs typeface="Proxima Nova"/>
              <a:sym typeface="Proxima Nova"/>
            </a:endParaRPr>
          </a:p>
          <a:p>
            <a:pPr marL="0" lvl="0" indent="0" algn="ctr" rtl="0">
              <a:lnSpc>
                <a:spcPct val="100000"/>
              </a:lnSpc>
              <a:spcBef>
                <a:spcPts val="1200"/>
              </a:spcBef>
              <a:spcAft>
                <a:spcPts val="0"/>
              </a:spcAft>
              <a:buSzPts val="1711"/>
              <a:buNone/>
            </a:pPr>
            <a:endParaRPr sz="3000">
              <a:solidFill>
                <a:srgbClr val="004B85"/>
              </a:solidFill>
              <a:latin typeface="Proxima Nova"/>
              <a:ea typeface="Proxima Nova"/>
              <a:cs typeface="Proxima Nova"/>
              <a:sym typeface="Proxima Nova"/>
            </a:endParaRPr>
          </a:p>
        </p:txBody>
      </p:sp>
      <p:sp>
        <p:nvSpPr>
          <p:cNvPr id="49" name="Google Shape;49;p1"/>
          <p:cNvSpPr/>
          <p:nvPr/>
        </p:nvSpPr>
        <p:spPr>
          <a:xfrm>
            <a:off x="5978820" y="3275112"/>
            <a:ext cx="2343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5978820" y="3275112"/>
            <a:ext cx="2343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5978820" y="3275112"/>
            <a:ext cx="2343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2"/>
          <p:cNvPicPr preferRelativeResize="0"/>
          <p:nvPr/>
        </p:nvPicPr>
        <p:blipFill rotWithShape="1">
          <a:blip r:embed="rId3">
            <a:alphaModFix/>
          </a:blip>
          <a:srcRect/>
          <a:stretch/>
        </p:blipFill>
        <p:spPr>
          <a:xfrm>
            <a:off x="5126026" y="753349"/>
            <a:ext cx="6610000" cy="4957500"/>
          </a:xfrm>
          <a:prstGeom prst="rect">
            <a:avLst/>
          </a:prstGeom>
          <a:noFill/>
          <a:ln>
            <a:noFill/>
          </a:ln>
        </p:spPr>
      </p:pic>
      <p:sp>
        <p:nvSpPr>
          <p:cNvPr id="58" name="Google Shape;58;p2"/>
          <p:cNvSpPr txBox="1"/>
          <p:nvPr/>
        </p:nvSpPr>
        <p:spPr>
          <a:xfrm>
            <a:off x="634728" y="3956147"/>
            <a:ext cx="39807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4B85"/>
                </a:solidFill>
                <a:latin typeface="Proxima Nova"/>
                <a:ea typeface="Proxima Nova"/>
                <a:cs typeface="Proxima Nova"/>
                <a:sym typeface="Proxima Nova"/>
              </a:rPr>
              <a:t>“It built a community around an idea that could foster scholarly development and advancement of its members. As practicing academics, it made our lives better; it helped improve our working conditions.”</a:t>
            </a:r>
            <a:endParaRPr sz="1400" b="0" i="0" u="none" strike="noStrike" cap="none">
              <a:solidFill>
                <a:srgbClr val="000000"/>
              </a:solidFill>
              <a:latin typeface="Arial"/>
              <a:ea typeface="Arial"/>
              <a:cs typeface="Arial"/>
              <a:sym typeface="Arial"/>
            </a:endParaRPr>
          </a:p>
        </p:txBody>
      </p:sp>
      <p:sp>
        <p:nvSpPr>
          <p:cNvPr id="59" name="Google Shape;59;p2"/>
          <p:cNvSpPr txBox="1"/>
          <p:nvPr/>
        </p:nvSpPr>
        <p:spPr>
          <a:xfrm>
            <a:off x="313625" y="1952700"/>
            <a:ext cx="4648200" cy="180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100" b="0" i="0" u="none" strike="noStrike" cap="none">
                <a:solidFill>
                  <a:srgbClr val="000000"/>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Community Engaged Learning Faculty Fellows</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Public Scholarship Faculty Fellows</a:t>
            </a:r>
            <a:endParaRPr sz="2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Proxima Nova"/>
              <a:ea typeface="Proxima Nova"/>
              <a:cs typeface="Proxima Nova"/>
              <a:sym typeface="Proxima Nova"/>
            </a:endParaRPr>
          </a:p>
        </p:txBody>
      </p:sp>
      <p:sp>
        <p:nvSpPr>
          <p:cNvPr id="60" name="Google Shape;60;p2"/>
          <p:cNvSpPr txBox="1"/>
          <p:nvPr/>
        </p:nvSpPr>
        <p:spPr>
          <a:xfrm>
            <a:off x="207525" y="138350"/>
            <a:ext cx="4754400" cy="144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a:solidFill>
                  <a:srgbClr val="004B85"/>
                </a:solidFill>
                <a:latin typeface="Proxima Nova"/>
                <a:ea typeface="Proxima Nova"/>
                <a:cs typeface="Proxima Nova"/>
                <a:sym typeface="Proxima Nova"/>
              </a:rPr>
              <a:t>Faculty Fellows Programs</a:t>
            </a:r>
            <a:endParaRPr sz="4100" b="1" i="0" u="none" strike="noStrike" cap="none">
              <a:solidFill>
                <a:srgbClr val="004B85"/>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3"/>
          <p:cNvPicPr preferRelativeResize="0"/>
          <p:nvPr/>
        </p:nvPicPr>
        <p:blipFill rotWithShape="1">
          <a:blip r:embed="rId3">
            <a:alphaModFix/>
          </a:blip>
          <a:srcRect/>
          <a:stretch/>
        </p:blipFill>
        <p:spPr>
          <a:xfrm>
            <a:off x="992950" y="0"/>
            <a:ext cx="10548326" cy="5933425"/>
          </a:xfrm>
          <a:prstGeom prst="rect">
            <a:avLst/>
          </a:prstGeom>
          <a:noFill/>
          <a:ln>
            <a:noFill/>
          </a:ln>
        </p:spPr>
      </p:pic>
      <p:sp>
        <p:nvSpPr>
          <p:cNvPr id="67" name="Google Shape;67;p3"/>
          <p:cNvSpPr txBox="1"/>
          <p:nvPr/>
        </p:nvSpPr>
        <p:spPr>
          <a:xfrm>
            <a:off x="8448975" y="77250"/>
            <a:ext cx="32964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Proxima Nova"/>
                <a:ea typeface="Proxima Nova"/>
                <a:cs typeface="Proxima Nova"/>
                <a:sym typeface="Proxima Nova"/>
              </a:rPr>
              <a:t>Milmon Harrison</a:t>
            </a:r>
            <a:endParaRPr sz="18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Proxima Nova"/>
                <a:ea typeface="Proxima Nova"/>
                <a:cs typeface="Proxima Nova"/>
                <a:sym typeface="Proxima Nova"/>
              </a:rPr>
              <a:t>Associate Dean</a:t>
            </a:r>
            <a:endParaRPr sz="18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None/>
            </a:pPr>
            <a:r>
              <a:rPr lang="en-US" sz="1800" b="1" i="0" u="none" strike="noStrike" cap="none">
                <a:solidFill>
                  <a:schemeClr val="lt1"/>
                </a:solidFill>
                <a:latin typeface="Proxima Nova"/>
                <a:ea typeface="Proxima Nova"/>
                <a:cs typeface="Proxima Nova"/>
                <a:sym typeface="Proxima Nova"/>
              </a:rPr>
              <a:t>Undergraduate Education</a:t>
            </a:r>
            <a:br>
              <a:rPr lang="en-US" sz="1800" b="1" i="0" u="none" strike="noStrike" cap="none">
                <a:solidFill>
                  <a:schemeClr val="lt1"/>
                </a:solidFill>
                <a:latin typeface="Proxima Nova"/>
                <a:ea typeface="Proxima Nova"/>
                <a:cs typeface="Proxima Nova"/>
                <a:sym typeface="Proxima Nova"/>
              </a:rPr>
            </a:br>
            <a:r>
              <a:rPr lang="en-US" sz="1800" b="1" i="0" u="none" strike="noStrike" cap="none">
                <a:solidFill>
                  <a:schemeClr val="lt1"/>
                </a:solidFill>
                <a:latin typeface="Proxima Nova"/>
                <a:ea typeface="Proxima Nova"/>
                <a:cs typeface="Proxima Nova"/>
                <a:sym typeface="Proxima Nova"/>
              </a:rPr>
              <a:t>Faculty Fellow, 2020–21</a:t>
            </a:r>
            <a:endParaRPr/>
          </a:p>
          <a:p>
            <a:pPr marL="0" marR="0" lvl="0" indent="0" algn="l" rtl="0">
              <a:lnSpc>
                <a:spcPct val="100000"/>
              </a:lnSpc>
              <a:spcBef>
                <a:spcPts val="0"/>
              </a:spcBef>
              <a:spcAft>
                <a:spcPts val="0"/>
              </a:spcAft>
              <a:buNone/>
            </a:pPr>
            <a:endParaRPr sz="1800" b="1" i="0" u="none" strike="noStrike" cap="none">
              <a:solidFill>
                <a:schemeClr val="lt1"/>
              </a:solidFill>
              <a:latin typeface="Proxima Nova"/>
              <a:ea typeface="Proxima Nova"/>
              <a:cs typeface="Proxima Nova"/>
              <a:sym typeface="Proxima Nova"/>
            </a:endParaRPr>
          </a:p>
        </p:txBody>
      </p:sp>
      <p:sp>
        <p:nvSpPr>
          <p:cNvPr id="68" name="Google Shape;68;p3"/>
          <p:cNvSpPr txBox="1"/>
          <p:nvPr/>
        </p:nvSpPr>
        <p:spPr>
          <a:xfrm>
            <a:off x="1059725" y="1191225"/>
            <a:ext cx="2738400" cy="4186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Proxima Nova"/>
                <a:ea typeface="Proxima Nova"/>
                <a:cs typeface="Proxima Nova"/>
                <a:sym typeface="Proxima Nova"/>
              </a:rPr>
              <a:t>“I sought a greater degree of integration between teaching, community engagement and my own research agenda. All of these interests were served through my class becoming part of a larger partnership in service to the people of California.”</a:t>
            </a:r>
            <a:endParaRPr sz="2000" b="1"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p:cNvPicPr preferRelativeResize="0"/>
          <p:nvPr/>
        </p:nvPicPr>
        <p:blipFill>
          <a:blip r:embed="rId3">
            <a:alphaModFix/>
          </a:blip>
          <a:stretch>
            <a:fillRect/>
          </a:stretch>
        </p:blipFill>
        <p:spPr>
          <a:xfrm>
            <a:off x="228600" y="2165675"/>
            <a:ext cx="5770501" cy="3245910"/>
          </a:xfrm>
          <a:prstGeom prst="rect">
            <a:avLst/>
          </a:prstGeom>
          <a:noFill/>
          <a:ln>
            <a:noFill/>
          </a:ln>
        </p:spPr>
      </p:pic>
      <p:sp>
        <p:nvSpPr>
          <p:cNvPr id="75" name="Google Shape;75;p4"/>
          <p:cNvSpPr txBox="1">
            <a:spLocks noGrp="1"/>
          </p:cNvSpPr>
          <p:nvPr>
            <p:ph type="title"/>
          </p:nvPr>
        </p:nvSpPr>
        <p:spPr>
          <a:xfrm>
            <a:off x="-1073727" y="120715"/>
            <a:ext cx="10515600" cy="1325700"/>
          </a:xfrm>
          <a:prstGeom prst="rect">
            <a:avLst/>
          </a:prstGeom>
          <a:noFill/>
          <a:ln>
            <a:noFill/>
          </a:ln>
        </p:spPr>
        <p:txBody>
          <a:bodyPr spcFirstLastPara="1" wrap="square" lIns="91425" tIns="45700" rIns="91425" bIns="45700" anchor="ctr" anchorCtr="0">
            <a:normAutofit/>
          </a:bodyPr>
          <a:lstStyle/>
          <a:p>
            <a:pPr lvl="0" algn="ctr"/>
            <a:r>
              <a:rPr lang="en-US" sz="4100" dirty="0">
                <a:solidFill>
                  <a:srgbClr val="004B85"/>
                </a:solidFill>
                <a:latin typeface="Proxima Nova"/>
                <a:ea typeface="Proxima Nova"/>
                <a:cs typeface="Proxima Nova"/>
                <a:sym typeface="Proxima Nova"/>
              </a:rPr>
              <a:t>Public Impact Research Initiative</a:t>
            </a:r>
            <a:endParaRPr sz="4100" dirty="0"/>
          </a:p>
        </p:txBody>
      </p:sp>
      <p:sp>
        <p:nvSpPr>
          <p:cNvPr id="76" name="Google Shape;76;p4"/>
          <p:cNvSpPr txBox="1">
            <a:spLocks noGrp="1"/>
          </p:cNvSpPr>
          <p:nvPr>
            <p:ph type="body" idx="2"/>
          </p:nvPr>
        </p:nvSpPr>
        <p:spPr>
          <a:xfrm>
            <a:off x="6172200" y="4209575"/>
            <a:ext cx="5770500" cy="148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Font typeface="Arial"/>
              <a:buNone/>
            </a:pPr>
            <a:r>
              <a:rPr lang="en-US" sz="1800" b="1" i="1" dirty="0">
                <a:solidFill>
                  <a:srgbClr val="004B85"/>
                </a:solidFill>
                <a:latin typeface="Proxima Nova Semibold"/>
                <a:ea typeface="Proxima Nova Semibold"/>
                <a:cs typeface="Proxima Nova Semibold"/>
                <a:sym typeface="Proxima Nova Semibold"/>
              </a:rPr>
              <a:t>“This PIRI project...allowed our collaboration with Resilient Yolo to mature and helped us start very meaningful and significant work in the community that we anticipate continuing to grow for years to come.”</a:t>
            </a:r>
            <a:endParaRPr b="1" dirty="0"/>
          </a:p>
        </p:txBody>
      </p:sp>
      <p:sp>
        <p:nvSpPr>
          <p:cNvPr id="77" name="Google Shape;77;p4"/>
          <p:cNvSpPr txBox="1"/>
          <p:nvPr/>
        </p:nvSpPr>
        <p:spPr>
          <a:xfrm>
            <a:off x="6235400" y="1773900"/>
            <a:ext cx="5433600" cy="24012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Proxima Nova"/>
              <a:buChar char="●"/>
            </a:pPr>
            <a:r>
              <a:rPr lang="en-US" sz="1800" b="0" i="0" u="none" strike="noStrike" cap="none" dirty="0">
                <a:solidFill>
                  <a:srgbClr val="000000"/>
                </a:solidFill>
                <a:latin typeface="Proxima Nova"/>
                <a:ea typeface="Proxima Nova"/>
                <a:cs typeface="Proxima Nova"/>
                <a:sym typeface="Proxima Nova"/>
              </a:rPr>
              <a:t>Annual small grants program (</a:t>
            </a:r>
            <a:r>
              <a:rPr lang="en-US" sz="1800" dirty="0">
                <a:latin typeface="Proxima Nova"/>
                <a:ea typeface="Proxima Nova"/>
                <a:cs typeface="Proxima Nova"/>
                <a:sym typeface="Proxima Nova"/>
              </a:rPr>
              <a:t>$7-10K</a:t>
            </a:r>
            <a:r>
              <a:rPr lang="en-US" sz="1800" b="0" i="0" u="none" strike="noStrike" cap="none" dirty="0">
                <a:solidFill>
                  <a:srgbClr val="000000"/>
                </a:solidFill>
                <a:latin typeface="Proxima Nova"/>
                <a:ea typeface="Proxima Nova"/>
                <a:cs typeface="Proxima Nova"/>
                <a:sym typeface="Proxima Nova"/>
              </a:rPr>
              <a:t>) to support research that involves a non-university partner</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000000"/>
              </a:solidFill>
              <a:latin typeface="Proxima Nova"/>
              <a:ea typeface="Proxima Nova"/>
              <a:cs typeface="Proxima Nova"/>
              <a:sym typeface="Proxima Nova"/>
            </a:endParaRPr>
          </a:p>
          <a:p>
            <a:pPr marL="457200" marR="0" lvl="0" indent="-342900" algn="l" rtl="0">
              <a:lnSpc>
                <a:spcPct val="100000"/>
              </a:lnSpc>
              <a:spcBef>
                <a:spcPts val="0"/>
              </a:spcBef>
              <a:spcAft>
                <a:spcPts val="0"/>
              </a:spcAft>
              <a:buSzPts val="1800"/>
              <a:buFont typeface="Proxima Nova"/>
              <a:buChar char="●"/>
            </a:pPr>
            <a:r>
              <a:rPr lang="en-US" sz="1800" b="0" i="0" u="none" strike="noStrike" cap="none" dirty="0">
                <a:solidFill>
                  <a:srgbClr val="000000"/>
                </a:solidFill>
                <a:latin typeface="Proxima Nova"/>
                <a:ea typeface="Proxima Nova"/>
                <a:cs typeface="Proxima Nova"/>
                <a:sym typeface="Proxima Nova"/>
              </a:rPr>
              <a:t>Approximately 8</a:t>
            </a:r>
            <a:r>
              <a:rPr lang="en-US" sz="1800" dirty="0">
                <a:latin typeface="Proxima Nova"/>
                <a:ea typeface="Proxima Nova"/>
                <a:cs typeface="Proxima Nova"/>
                <a:sym typeface="Proxima Nova"/>
              </a:rPr>
              <a:t> to </a:t>
            </a:r>
            <a:r>
              <a:rPr lang="en-US" sz="1800" b="0" i="0" u="none" strike="noStrike" cap="none" dirty="0">
                <a:solidFill>
                  <a:srgbClr val="000000"/>
                </a:solidFill>
                <a:latin typeface="Proxima Nova"/>
                <a:ea typeface="Proxima Nova"/>
                <a:cs typeface="Proxima Nova"/>
                <a:sym typeface="Proxima Nova"/>
              </a:rPr>
              <a:t>10 </a:t>
            </a:r>
            <a:r>
              <a:rPr lang="en-US" sz="1800" dirty="0">
                <a:latin typeface="Proxima Nova"/>
                <a:ea typeface="Proxima Nova"/>
                <a:cs typeface="Proxima Nova"/>
                <a:sym typeface="Proxima Nova"/>
              </a:rPr>
              <a:t>grants </a:t>
            </a:r>
            <a:r>
              <a:rPr lang="en-US" sz="1800" b="0" i="0" u="none" strike="noStrike" cap="none" dirty="0">
                <a:solidFill>
                  <a:srgbClr val="000000"/>
                </a:solidFill>
                <a:latin typeface="Proxima Nova"/>
                <a:ea typeface="Proxima Nova"/>
                <a:cs typeface="Proxima Nova"/>
                <a:sym typeface="Proxima Nova"/>
              </a:rPr>
              <a:t>awarded annually</a:t>
            </a:r>
            <a:endParaRPr sz="1800" b="0" i="0"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Proxima Nova"/>
              <a:ea typeface="Proxima Nova"/>
              <a:cs typeface="Proxima Nova"/>
              <a:sym typeface="Proxima Nova"/>
            </a:endParaRPr>
          </a:p>
          <a:p>
            <a:pPr marL="457200" marR="0" lvl="0" indent="-342900" algn="l" rtl="0">
              <a:lnSpc>
                <a:spcPct val="100000"/>
              </a:lnSpc>
              <a:spcBef>
                <a:spcPts val="0"/>
              </a:spcBef>
              <a:spcAft>
                <a:spcPts val="0"/>
              </a:spcAft>
              <a:buClr>
                <a:srgbClr val="000000"/>
              </a:buClr>
              <a:buSzPts val="1800"/>
              <a:buFont typeface="Proxima Nova"/>
              <a:buChar char="●"/>
            </a:pPr>
            <a:r>
              <a:rPr lang="en-US" sz="1800" b="0" i="0" u="none" strike="noStrike" cap="none" dirty="0">
                <a:solidFill>
                  <a:srgbClr val="000000"/>
                </a:solidFill>
                <a:latin typeface="Proxima Nova"/>
                <a:ea typeface="Proxima Nova"/>
                <a:cs typeface="Proxima Nova"/>
                <a:sym typeface="Proxima Nova"/>
              </a:rPr>
              <a:t>Proposals are often the seed funding to get a larger initiative or program off the ground</a:t>
            </a:r>
            <a:endParaRPr sz="1800" b="0" i="0" u="none" strike="noStrike" cap="none" dirty="0">
              <a:solidFill>
                <a:srgbClr val="000000"/>
              </a:solidFill>
              <a:latin typeface="Proxima Nova"/>
              <a:ea typeface="Proxima Nova"/>
              <a:cs typeface="Proxima Nova"/>
              <a:sym typeface="Proxima Nova"/>
            </a:endParaRPr>
          </a:p>
        </p:txBody>
      </p:sp>
      <p:sp>
        <p:nvSpPr>
          <p:cNvPr id="78" name="Google Shape;78;p4"/>
          <p:cNvSpPr txBox="1"/>
          <p:nvPr/>
        </p:nvSpPr>
        <p:spPr>
          <a:xfrm>
            <a:off x="152400" y="1773900"/>
            <a:ext cx="57705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dirty="0">
                <a:solidFill>
                  <a:srgbClr val="000000"/>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From 2020-2022, PIRI has supported:</a:t>
            </a:r>
            <a:endParaRPr sz="1300" b="0" i="0" u="none" strike="noStrike" cap="none" dirty="0">
              <a:solidFill>
                <a:srgbClr val="000000"/>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p:nvPr/>
        </p:nvSpPr>
        <p:spPr>
          <a:xfrm>
            <a:off x="4922196" y="514200"/>
            <a:ext cx="6945549" cy="664794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b="0" i="1" u="none" strike="noStrike" cap="none" dirty="0">
                <a:solidFill>
                  <a:srgbClr val="000000"/>
                </a:solidFill>
                <a:latin typeface="Proxima Nova"/>
                <a:ea typeface="Proxima Nova"/>
                <a:cs typeface="Proxima Nova"/>
                <a:sym typeface="Proxima Nova"/>
              </a:rPr>
              <a:t>“I remember the letter specifically attacked one very high-level journal in the Latino studies field as being minuscule and </a:t>
            </a:r>
            <a:r>
              <a:rPr lang="en-US" sz="2000" b="0" i="1" u="none" strike="noStrike" cap="none" dirty="0">
                <a:solidFill>
                  <a:srgbClr val="000000"/>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unimportant</a:t>
            </a:r>
            <a:r>
              <a:rPr lang="en-US" sz="2000" b="0" i="1" u="none" strike="noStrike" cap="none" dirty="0">
                <a:solidFill>
                  <a:srgbClr val="000000"/>
                </a:solidFill>
                <a:latin typeface="Proxima Nova"/>
                <a:ea typeface="Proxima Nova"/>
                <a:cs typeface="Proxima Nova"/>
                <a:sym typeface="Proxima Nova"/>
              </a:rPr>
              <a:t>. That was really just kind of hard to hear, and I will say that it made me really give pause …. I wouldn't say that I would have abandoned my research, but it was definitely giving pause about well, is this an institution for me?”</a:t>
            </a:r>
            <a:endParaRPr sz="2000" dirty="0"/>
          </a:p>
          <a:p>
            <a:pPr marL="0" marR="0" lvl="0" indent="0" algn="l" rtl="0">
              <a:lnSpc>
                <a:spcPct val="100000"/>
              </a:lnSpc>
              <a:spcBef>
                <a:spcPts val="0"/>
              </a:spcBef>
              <a:spcAft>
                <a:spcPts val="0"/>
              </a:spcAft>
              <a:buNone/>
            </a:pPr>
            <a:endParaRPr sz="2000" b="0" i="1"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None/>
            </a:pPr>
            <a:r>
              <a:rPr lang="en-US" sz="2000" b="0" i="1" u="none" strike="noStrike" cap="none" dirty="0">
                <a:solidFill>
                  <a:srgbClr val="000000"/>
                </a:solidFill>
                <a:latin typeface="Proxima Nova"/>
                <a:ea typeface="Proxima Nova"/>
                <a:cs typeface="Proxima Nova"/>
                <a:sym typeface="Proxima Nova"/>
              </a:rPr>
              <a:t>“I get this vote back that, literally, is just disparaging of this entire work—that it's not in good enough journals. It was framed in a way that my (research) is too good for this type of work, and it made me really give pause because I then thought, what does that say to who I'm researching, what I'm researching? Are you saying I'm too good to be talking about these topics, I'm too good to be talking about these people, I'm too good to be writing in these journals?” </a:t>
            </a:r>
            <a:endParaRPr sz="2000" dirty="0"/>
          </a:p>
          <a:p>
            <a:pPr marL="0" marR="0" lvl="0" indent="0" algn="l" rtl="0">
              <a:lnSpc>
                <a:spcPct val="100000"/>
              </a:lnSpc>
              <a:spcBef>
                <a:spcPts val="0"/>
              </a:spcBef>
              <a:spcAft>
                <a:spcPts val="0"/>
              </a:spcAft>
              <a:buNone/>
            </a:pPr>
            <a:endParaRPr sz="2000" b="0" i="1"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2000" b="0" i="1" u="none" strike="noStrike" cap="none" dirty="0">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2000" b="0" i="1" u="none" strike="noStrike" cap="none" dirty="0">
              <a:solidFill>
                <a:srgbClr val="000000"/>
              </a:solidFill>
              <a:highlight>
                <a:srgbClr val="FFFFFF"/>
              </a:highlight>
              <a:latin typeface="Proxima Nova"/>
              <a:ea typeface="Proxima Nova"/>
              <a:cs typeface="Proxima Nova"/>
              <a:sym typeface="Proxima Nova"/>
            </a:endParaRPr>
          </a:p>
          <a:p>
            <a:pPr marL="457200" marR="0" lvl="0" indent="-228600" algn="l" rtl="0">
              <a:lnSpc>
                <a:spcPct val="100000"/>
              </a:lnSpc>
              <a:spcBef>
                <a:spcPts val="0"/>
              </a:spcBef>
              <a:spcAft>
                <a:spcPts val="0"/>
              </a:spcAft>
              <a:buNone/>
            </a:pPr>
            <a:endParaRPr sz="20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highlight>
                <a:srgbClr val="FFFFFF"/>
              </a:highlight>
              <a:latin typeface="Proxima Nova"/>
              <a:ea typeface="Proxima Nova"/>
              <a:cs typeface="Proxima Nova"/>
              <a:sym typeface="Proxima Nova"/>
            </a:endParaRPr>
          </a:p>
        </p:txBody>
      </p:sp>
      <p:sp>
        <p:nvSpPr>
          <p:cNvPr id="4" name="Google Shape;75;p4">
            <a:extLst>
              <a:ext uri="{FF2B5EF4-FFF2-40B4-BE49-F238E27FC236}">
                <a16:creationId xmlns:a16="http://schemas.microsoft.com/office/drawing/2014/main" id="{EFE506EA-D2E5-5A26-3536-7111B3C5AF98}"/>
              </a:ext>
            </a:extLst>
          </p:cNvPr>
          <p:cNvSpPr txBox="1">
            <a:spLocks/>
          </p:cNvSpPr>
          <p:nvPr/>
        </p:nvSpPr>
        <p:spPr>
          <a:xfrm>
            <a:off x="324254" y="514200"/>
            <a:ext cx="4597942" cy="1325700"/>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rgbClr val="004B85"/>
                </a:solidFill>
                <a:latin typeface="Proxima Nova"/>
                <a:ea typeface="Proxima Nova"/>
                <a:cs typeface="Proxima Nova"/>
                <a:sym typeface="Proxima Nova"/>
              </a:rPr>
              <a:t>Profiles in Engagement: Personal Experiences of UC Davis Faculty</a:t>
            </a:r>
            <a:endParaRPr lang="en-US" sz="4000" b="1" dirty="0"/>
          </a:p>
        </p:txBody>
      </p:sp>
      <p:sp>
        <p:nvSpPr>
          <p:cNvPr id="6" name="TextBox 5">
            <a:extLst>
              <a:ext uri="{FF2B5EF4-FFF2-40B4-BE49-F238E27FC236}">
                <a16:creationId xmlns:a16="http://schemas.microsoft.com/office/drawing/2014/main" id="{B31FD450-9242-0310-FFB6-F4B1C7F41A94}"/>
              </a:ext>
            </a:extLst>
          </p:cNvPr>
          <p:cNvSpPr txBox="1"/>
          <p:nvPr/>
        </p:nvSpPr>
        <p:spPr>
          <a:xfrm>
            <a:off x="324254" y="2013595"/>
            <a:ext cx="4092103" cy="3046988"/>
          </a:xfrm>
          <a:prstGeom prst="rect">
            <a:avLst/>
          </a:prstGeom>
          <a:noFill/>
        </p:spPr>
        <p:txBody>
          <a:bodyPr wrap="square">
            <a:spAutoFit/>
          </a:bodyPr>
          <a:lstStyle/>
          <a:p>
            <a:pPr marL="0" marR="0" lvl="0" indent="0" algn="l" rtl="0">
              <a:lnSpc>
                <a:spcPct val="100000"/>
              </a:lnSpc>
              <a:spcBef>
                <a:spcPts val="0"/>
              </a:spcBef>
              <a:spcAft>
                <a:spcPts val="0"/>
              </a:spcAft>
              <a:buNone/>
            </a:pPr>
            <a:r>
              <a:rPr lang="en-US" sz="2400" b="0" i="1" u="none" strike="noStrike" cap="none" dirty="0">
                <a:solidFill>
                  <a:srgbClr val="000000"/>
                </a:solidFill>
                <a:latin typeface="Proxima Nova"/>
                <a:ea typeface="Proxima Nova"/>
                <a:cs typeface="Proxima Nova"/>
                <a:sym typeface="Proxima Nova"/>
              </a:rPr>
              <a:t>“…that's part of research too, but how do they account for that? That's not service. It's research, but always they're seeing it as service. For me, it's research because those are some of the needs the community has identified.”</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p:nvPr/>
        </p:nvSpPr>
        <p:spPr>
          <a:xfrm>
            <a:off x="207525" y="-90250"/>
            <a:ext cx="11796600" cy="130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100"/>
              <a:buFont typeface="Arial"/>
              <a:buNone/>
            </a:pPr>
            <a:r>
              <a:rPr lang="en-US" sz="4100" b="1" i="0" u="none" strike="noStrike" cap="none" dirty="0">
                <a:solidFill>
                  <a:srgbClr val="004B85"/>
                </a:solidFill>
                <a:latin typeface="Proxima Nova"/>
                <a:ea typeface="Proxima Nova"/>
                <a:cs typeface="Proxima Nova"/>
                <a:sym typeface="Proxima Nova"/>
              </a:rPr>
              <a:t>Resources for Merit &amp; Promotion: </a:t>
            </a:r>
            <a:endParaRPr sz="4100" b="1" i="0" u="none" strike="noStrike" cap="none" dirty="0">
              <a:solidFill>
                <a:srgbClr val="004B8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4100"/>
              <a:buFont typeface="Arial"/>
              <a:buNone/>
            </a:pPr>
            <a:r>
              <a:rPr lang="en-US" sz="3200" b="1" i="0" u="none" strike="noStrike" cap="none" dirty="0">
                <a:solidFill>
                  <a:srgbClr val="004B85"/>
                </a:solidFill>
                <a:latin typeface="Proxima Nova"/>
                <a:ea typeface="Proxima Nova"/>
                <a:cs typeface="Proxima Nova"/>
                <a:sym typeface="Proxima Nova"/>
              </a:rPr>
              <a:t>Supporting Public Scholarship &amp; Engagement</a:t>
            </a:r>
            <a:endParaRPr sz="3200" b="1" i="0" u="none" strike="noStrike" cap="none" dirty="0">
              <a:solidFill>
                <a:srgbClr val="004B85"/>
              </a:solidFill>
              <a:latin typeface="Proxima Nova"/>
              <a:ea typeface="Proxima Nova"/>
              <a:cs typeface="Proxima Nova"/>
              <a:sym typeface="Proxima Nova"/>
            </a:endParaRPr>
          </a:p>
        </p:txBody>
      </p:sp>
      <p:pic>
        <p:nvPicPr>
          <p:cNvPr id="91" name="Google Shape;91;p6"/>
          <p:cNvPicPr preferRelativeResize="0"/>
          <p:nvPr/>
        </p:nvPicPr>
        <p:blipFill rotWithShape="1">
          <a:blip r:embed="rId3">
            <a:alphaModFix/>
          </a:blip>
          <a:srcRect l="6620" r="-6620" b="19015"/>
          <a:stretch/>
        </p:blipFill>
        <p:spPr>
          <a:xfrm>
            <a:off x="4687350" y="1336875"/>
            <a:ext cx="9488975" cy="2182475"/>
          </a:xfrm>
          <a:prstGeom prst="rect">
            <a:avLst/>
          </a:prstGeom>
          <a:noFill/>
          <a:ln>
            <a:noFill/>
          </a:ln>
        </p:spPr>
      </p:pic>
      <p:sp>
        <p:nvSpPr>
          <p:cNvPr id="92" name="Google Shape;92;p6"/>
          <p:cNvSpPr txBox="1"/>
          <p:nvPr/>
        </p:nvSpPr>
        <p:spPr>
          <a:xfrm>
            <a:off x="125225" y="1218050"/>
            <a:ext cx="4217100" cy="44022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Proxima Nova"/>
              <a:buChar char="●"/>
            </a:pPr>
            <a:r>
              <a:rPr lang="en-US" sz="1800" b="0" i="0" u="none" strike="noStrike" cap="none">
                <a:solidFill>
                  <a:srgbClr val="000000"/>
                </a:solidFill>
                <a:latin typeface="Proxima Nova"/>
                <a:ea typeface="Proxima Nova"/>
                <a:cs typeface="Proxima Nova"/>
                <a:sym typeface="Proxima Nova"/>
              </a:rPr>
              <a:t>Faculty Resource Guide </a:t>
            </a:r>
            <a:r>
              <a:rPr lang="en-US" sz="1800">
                <a:latin typeface="Proxima Nova"/>
                <a:ea typeface="Proxima Nova"/>
                <a:cs typeface="Proxima Nova"/>
                <a:sym typeface="Proxima Nova"/>
              </a:rPr>
              <a:t>on</a:t>
            </a:r>
            <a:r>
              <a:rPr lang="en-US" sz="1800" b="0" i="0" u="none" strike="noStrike" cap="none">
                <a:solidFill>
                  <a:srgbClr val="000000"/>
                </a:solidFill>
                <a:latin typeface="Proxima Nova"/>
                <a:ea typeface="Proxima Nova"/>
                <a:cs typeface="Proxima Nova"/>
                <a:sym typeface="Proxima Nova"/>
              </a:rPr>
              <a:t> PSE </a:t>
            </a:r>
            <a:r>
              <a:rPr lang="en-US" sz="1800">
                <a:latin typeface="Proxima Nova"/>
                <a:ea typeface="Proxima Nova"/>
                <a:cs typeface="Proxima Nova"/>
                <a:sym typeface="Proxima Nova"/>
              </a:rPr>
              <a:t>w</a:t>
            </a:r>
            <a:r>
              <a:rPr lang="en-US" sz="1800" b="0" i="0" u="none" strike="noStrike" cap="none">
                <a:solidFill>
                  <a:srgbClr val="000000"/>
                </a:solidFill>
                <a:latin typeface="Proxima Nova"/>
                <a:ea typeface="Proxima Nova"/>
                <a:cs typeface="Proxima Nova"/>
                <a:sym typeface="Proxima Nova"/>
              </a:rPr>
              <a:t>ebsite</a:t>
            </a:r>
            <a:r>
              <a:rPr lang="en-US" sz="1800">
                <a:latin typeface="Proxima Nova"/>
                <a:ea typeface="Proxima Nova"/>
                <a:cs typeface="Proxima Nova"/>
                <a:sym typeface="Proxima Nova"/>
              </a:rPr>
              <a:t> — </a:t>
            </a:r>
            <a:r>
              <a:rPr lang="en-US" sz="1800" b="0" i="0" u="none" strike="noStrike" cap="none">
                <a:solidFill>
                  <a:schemeClr val="dk1"/>
                </a:solidFill>
                <a:highlight>
                  <a:srgbClr val="FFFFFF"/>
                </a:highlight>
                <a:latin typeface="Proxima Nova"/>
                <a:ea typeface="Proxima Nova"/>
                <a:cs typeface="Proxima Nova"/>
                <a:sym typeface="Proxima Nova"/>
              </a:rPr>
              <a:t>Specific guidelines and resources to help faculty and </a:t>
            </a:r>
            <a:r>
              <a:rPr lang="en-US" sz="1800">
                <a:solidFill>
                  <a:schemeClr val="dk1"/>
                </a:solidFill>
                <a:highlight>
                  <a:srgbClr val="FFFFFF"/>
                </a:highlight>
                <a:latin typeface="Proxima Nova"/>
                <a:ea typeface="Proxima Nova"/>
                <a:cs typeface="Proxima Nova"/>
                <a:sym typeface="Proxima Nova"/>
              </a:rPr>
              <a:t>c</a:t>
            </a:r>
            <a:r>
              <a:rPr lang="en-US" sz="1800" b="0" i="0" u="none" strike="noStrike" cap="none">
                <a:solidFill>
                  <a:schemeClr val="dk1"/>
                </a:solidFill>
                <a:highlight>
                  <a:srgbClr val="FFFFFF"/>
                </a:highlight>
                <a:latin typeface="Proxima Nova"/>
                <a:ea typeface="Proxima Nova"/>
                <a:cs typeface="Proxima Nova"/>
                <a:sym typeface="Proxima Nova"/>
              </a:rPr>
              <a:t>hairs describe and evaluate public scholarship.</a:t>
            </a:r>
            <a:endParaRPr sz="1800" b="0" i="0" u="none" strike="noStrike" cap="none">
              <a:solidFill>
                <a:schemeClr val="dk1"/>
              </a:solidFill>
              <a:highlight>
                <a:srgbClr val="FFFFFF"/>
              </a:highlight>
              <a:latin typeface="Proxima Nova"/>
              <a:ea typeface="Proxima Nova"/>
              <a:cs typeface="Proxima Nova"/>
              <a:sym typeface="Proxima Nova"/>
            </a:endParaRPr>
          </a:p>
          <a:p>
            <a:pPr marL="9144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dk1"/>
              </a:buClr>
              <a:buSzPts val="2200"/>
              <a:buFont typeface="Proxima Nova"/>
              <a:buChar char="●"/>
            </a:pPr>
            <a:r>
              <a:rPr lang="en-US" sz="1800" b="0" i="0" u="none" strike="noStrike" cap="none">
                <a:solidFill>
                  <a:schemeClr val="dk1"/>
                </a:solidFill>
                <a:highlight>
                  <a:srgbClr val="FFFFFF"/>
                </a:highlight>
                <a:latin typeface="Proxima Nova"/>
                <a:ea typeface="Proxima Nova"/>
                <a:cs typeface="Proxima Nova"/>
                <a:sym typeface="Proxima Nova"/>
              </a:rPr>
              <a:t>Public scholarship often integrates the generation of knowledge, education, and service; </a:t>
            </a:r>
            <a:r>
              <a:rPr lang="en-US" sz="1800">
                <a:solidFill>
                  <a:schemeClr val="dk1"/>
                </a:solidFill>
                <a:highlight>
                  <a:srgbClr val="FFFFFF"/>
                </a:highlight>
                <a:latin typeface="Proxima Nova"/>
                <a:ea typeface="Proxima Nova"/>
                <a:cs typeface="Proxima Nova"/>
                <a:sym typeface="Proxima Nova"/>
              </a:rPr>
              <a:t>therefore</a:t>
            </a:r>
            <a:r>
              <a:rPr lang="en-US" sz="1800" b="0" i="0" u="none" strike="noStrike" cap="none">
                <a:solidFill>
                  <a:schemeClr val="dk1"/>
                </a:solidFill>
                <a:highlight>
                  <a:srgbClr val="FFFFFF"/>
                </a:highlight>
                <a:latin typeface="Proxima Nova"/>
                <a:ea typeface="Proxima Nova"/>
                <a:cs typeface="Proxima Nova"/>
                <a:sym typeface="Proxima Nova"/>
              </a:rPr>
              <a:t> candidates can document these activities throughout their candidate statement in </a:t>
            </a:r>
            <a:r>
              <a:rPr lang="en-US" sz="1800">
                <a:solidFill>
                  <a:schemeClr val="dk1"/>
                </a:solidFill>
                <a:highlight>
                  <a:srgbClr val="FFFFFF"/>
                </a:highlight>
                <a:latin typeface="Proxima Nova"/>
                <a:ea typeface="Proxima Nova"/>
                <a:cs typeface="Proxima Nova"/>
                <a:sym typeface="Proxima Nova"/>
              </a:rPr>
              <a:t>the research/teaching/service sections</a:t>
            </a:r>
            <a:r>
              <a:rPr lang="en-US" sz="1800" b="0" i="0" u="none" strike="noStrike" cap="none">
                <a:solidFill>
                  <a:schemeClr val="dk1"/>
                </a:solidFill>
                <a:highlight>
                  <a:srgbClr val="FFFFFF"/>
                </a:highlight>
                <a:latin typeface="Proxima Nova"/>
                <a:ea typeface="Proxima Nova"/>
                <a:cs typeface="Proxima Nova"/>
                <a:sym typeface="Proxima Nova"/>
              </a:rPr>
              <a:t>, as well as in the </a:t>
            </a:r>
            <a:r>
              <a:rPr lang="en-US" sz="1800">
                <a:solidFill>
                  <a:schemeClr val="dk1"/>
                </a:solidFill>
                <a:highlight>
                  <a:srgbClr val="FFFFFF"/>
                </a:highlight>
                <a:latin typeface="Proxima Nova"/>
                <a:ea typeface="Proxima Nova"/>
                <a:cs typeface="Proxima Nova"/>
                <a:sym typeface="Proxima Nova"/>
              </a:rPr>
              <a:t>d</a:t>
            </a:r>
            <a:r>
              <a:rPr lang="en-US" sz="1800" b="0" i="0" u="none" strike="noStrike" cap="none">
                <a:solidFill>
                  <a:schemeClr val="dk1"/>
                </a:solidFill>
                <a:highlight>
                  <a:srgbClr val="FFFFFF"/>
                </a:highlight>
                <a:latin typeface="Proxima Nova"/>
                <a:ea typeface="Proxima Nova"/>
                <a:cs typeface="Proxima Nova"/>
                <a:sym typeface="Proxima Nova"/>
              </a:rPr>
              <a:t>iversity statement.</a:t>
            </a:r>
            <a:endParaRPr sz="2200" b="0" i="0" u="none" strike="noStrike" cap="none">
              <a:solidFill>
                <a:schemeClr val="dk1"/>
              </a:solidFill>
              <a:highlight>
                <a:srgbClr val="FFFFFF"/>
              </a:highlight>
              <a:latin typeface="Proxima Nova"/>
              <a:ea typeface="Proxima Nova"/>
              <a:cs typeface="Proxima Nova"/>
              <a:sym typeface="Proxima Nova"/>
            </a:endParaRPr>
          </a:p>
        </p:txBody>
      </p:sp>
      <p:sp>
        <p:nvSpPr>
          <p:cNvPr id="93" name="Google Shape;93;p6"/>
          <p:cNvSpPr/>
          <p:nvPr/>
        </p:nvSpPr>
        <p:spPr>
          <a:xfrm>
            <a:off x="4498450" y="3638175"/>
            <a:ext cx="7367100" cy="2217300"/>
          </a:xfrm>
          <a:prstGeom prst="roundRect">
            <a:avLst>
              <a:gd name="adj" fmla="val 16667"/>
            </a:avLst>
          </a:prstGeom>
          <a:solidFill>
            <a:srgbClr val="FFF9E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p:nvPr/>
        </p:nvSpPr>
        <p:spPr>
          <a:xfrm>
            <a:off x="4636950" y="3638175"/>
            <a:ext cx="7367100" cy="215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1D4776"/>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Annual Call from Academic Affairs:</a:t>
            </a:r>
            <a:endParaRPr sz="1600" b="1" u="none" strike="noStrike" cap="none">
              <a:solidFill>
                <a:srgbClr val="1D4776"/>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0" marR="0" lvl="0" indent="0" algn="l" rtl="0">
              <a:lnSpc>
                <a:spcPct val="100000"/>
              </a:lnSpc>
              <a:spcBef>
                <a:spcPts val="0"/>
              </a:spcBef>
              <a:spcAft>
                <a:spcPts val="0"/>
              </a:spcAft>
              <a:buClr>
                <a:schemeClr val="dk1"/>
              </a:buClr>
              <a:buSzPts val="1100"/>
              <a:buFont typeface="Arial"/>
              <a:buNone/>
            </a:pPr>
            <a:r>
              <a:rPr lang="en-US" sz="1600" b="0" u="none" strike="noStrike" cap="none">
                <a:solidFill>
                  <a:schemeClr val="dk1"/>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"While all areas of research and scholarship are valued, candidates often appreciate the opportunity to highlight unusual and distinguishing features of their work, such as </a:t>
            </a:r>
            <a:r>
              <a:rPr lang="en-US" sz="1600" b="1" u="none" strike="noStrike" cap="none">
                <a:solidFill>
                  <a:schemeClr val="dk1"/>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influencing public policy, international research and engagement, public scholarship, work with underrepresented groups and disadvantaged communities</a:t>
            </a:r>
            <a:r>
              <a:rPr lang="en-US" sz="1600" b="0" u="none" strike="noStrike" cap="none">
                <a:solidFill>
                  <a:schemeClr val="dk1"/>
                </a:solidFill>
                <a:latin typeface="Proxima Nova"/>
                <a:ea typeface="Proxima Nova"/>
                <a:cs typeface="Proxima Nova"/>
                <a:sym typeface="Proxima Nov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etc. Highlighting such efforts in the Candidate’s Statement can provide important insights that are otherwise not always evident in an advancement dossier."</a:t>
            </a:r>
            <a:endParaRPr sz="1600" b="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p:nvPr/>
        </p:nvSpPr>
        <p:spPr>
          <a:xfrm>
            <a:off x="8744650" y="363025"/>
            <a:ext cx="3235500" cy="469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100" b="1" i="0" u="none" strike="noStrike" cap="none">
                <a:solidFill>
                  <a:schemeClr val="lt2"/>
                </a:solidFill>
                <a:highlight>
                  <a:srgbClr val="FFFFFF"/>
                </a:highlight>
                <a:latin typeface="Proxima Nova"/>
                <a:ea typeface="Proxima Nova"/>
                <a:cs typeface="Proxima Nova"/>
                <a:sym typeface="Proxima Nova"/>
              </a:rPr>
              <a:t>Why do we do this work? </a:t>
            </a:r>
            <a:endParaRPr sz="2100" b="1" i="0" u="none" strike="noStrike" cap="none">
              <a:solidFill>
                <a:schemeClr val="lt2"/>
              </a:solidFill>
              <a:highlight>
                <a:srgbClr val="FFFFFF"/>
              </a:highlight>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FFFF"/>
              </a:highlight>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highlight>
                  <a:srgbClr val="FFFFFF"/>
                </a:highlight>
                <a:latin typeface="Proxima Nova"/>
                <a:ea typeface="Proxima Nova"/>
                <a:cs typeface="Proxima Nova"/>
                <a:sym typeface="Proxima Nova"/>
              </a:rPr>
              <a:t>“It's doing what we should be doing as scholars. Imagining our relationship to the world at large — how we can use what we study, work on, and explore, plus share the excitement and enthusiasm we have for our subjects, with others with the goal of contributing to a more peaceful and prosperous world.” </a:t>
            </a:r>
            <a:endParaRPr sz="1600" b="0" i="0" u="none" strike="noStrike" cap="none">
              <a:solidFill>
                <a:schemeClr val="dk1"/>
              </a:solidFill>
              <a:highlight>
                <a:srgbClr val="FFFFFF"/>
              </a:highlight>
              <a:latin typeface="Proxima Nova"/>
              <a:ea typeface="Proxima Nova"/>
              <a:cs typeface="Proxima Nova"/>
              <a:sym typeface="Proxima Nova"/>
            </a:endParaRPr>
          </a:p>
          <a:p>
            <a:pPr marL="0" marR="0" lvl="0" indent="0" algn="r" rtl="0">
              <a:lnSpc>
                <a:spcPct val="100000"/>
              </a:lnSpc>
              <a:spcBef>
                <a:spcPts val="0"/>
              </a:spcBef>
              <a:spcAft>
                <a:spcPts val="0"/>
              </a:spcAft>
              <a:buNone/>
            </a:pPr>
            <a:r>
              <a:rPr lang="en-US" sz="1600" b="0" i="0" u="none" strike="noStrike" cap="none">
                <a:solidFill>
                  <a:schemeClr val="dk1"/>
                </a:solidFill>
                <a:highlight>
                  <a:srgbClr val="FFFFFF"/>
                </a:highlight>
                <a:latin typeface="Proxima Nova"/>
                <a:ea typeface="Proxima Nova"/>
                <a:cs typeface="Proxima Nova"/>
                <a:sym typeface="Proxima Nova"/>
              </a:rPr>
              <a:t>- Keith Watenpaugh, </a:t>
            </a:r>
            <a:r>
              <a:rPr lang="en-US" sz="1600" b="0" i="0" u="none" strike="noStrike" cap="none">
                <a:solidFill>
                  <a:schemeClr val="dk1"/>
                </a:solidFill>
                <a:latin typeface="Proxima Nova"/>
                <a:ea typeface="Proxima Nova"/>
                <a:cs typeface="Proxima Nova"/>
                <a:sym typeface="Proxima Nova"/>
              </a:rPr>
              <a:t>Professor and Director, </a:t>
            </a:r>
            <a:br>
              <a:rPr lang="en-US" sz="1600" b="0" i="0" u="none" strike="noStrike" cap="none">
                <a:solidFill>
                  <a:schemeClr val="dk1"/>
                </a:solidFill>
                <a:latin typeface="Proxima Nova"/>
                <a:ea typeface="Proxima Nova"/>
                <a:cs typeface="Proxima Nova"/>
                <a:sym typeface="Proxima Nova"/>
              </a:rPr>
            </a:br>
            <a:r>
              <a:rPr lang="en-US" sz="1600" b="0" i="0" u="none" strike="noStrike" cap="none">
                <a:solidFill>
                  <a:schemeClr val="dk1"/>
                </a:solidFill>
                <a:latin typeface="Proxima Nova"/>
                <a:ea typeface="Proxima Nova"/>
                <a:cs typeface="Proxima Nova"/>
                <a:sym typeface="Proxima Nova"/>
              </a:rPr>
              <a:t>Human Rights Studies </a:t>
            </a:r>
            <a:br>
              <a:rPr lang="en-US" sz="1600" b="0" i="0" u="none" strike="noStrike" cap="none">
                <a:solidFill>
                  <a:schemeClr val="dk1"/>
                </a:solidFill>
                <a:latin typeface="Proxima Nova"/>
                <a:ea typeface="Proxima Nova"/>
                <a:cs typeface="Proxima Nova"/>
                <a:sym typeface="Proxima Nova"/>
              </a:rPr>
            </a:br>
            <a:r>
              <a:rPr lang="en-US" sz="1600" b="0" i="0" u="none" strike="noStrike" cap="none">
                <a:solidFill>
                  <a:schemeClr val="dk1"/>
                </a:solidFill>
                <a:latin typeface="Proxima Nova"/>
                <a:ea typeface="Proxima Nova"/>
                <a:cs typeface="Proxima Nova"/>
                <a:sym typeface="Proxima Nova"/>
              </a:rPr>
              <a:t>PSE </a:t>
            </a:r>
            <a:r>
              <a:rPr lang="en-US" sz="1600" b="0" i="0" u="none" strike="noStrike" cap="none">
                <a:solidFill>
                  <a:schemeClr val="dk1"/>
                </a:solidFill>
                <a:highlight>
                  <a:srgbClr val="FFFFFF"/>
                </a:highlight>
                <a:latin typeface="Proxima Nova"/>
                <a:ea typeface="Proxima Nova"/>
                <a:cs typeface="Proxima Nova"/>
                <a:sym typeface="Proxima Nova"/>
              </a:rPr>
              <a:t>Faculty Fellow, 2021</a:t>
            </a:r>
            <a:endParaRPr sz="1600" b="0" i="0" u="none" strike="noStrike" cap="none">
              <a:solidFill>
                <a:schemeClr val="dk1"/>
              </a:solidFill>
              <a:highlight>
                <a:srgbClr val="FFFFFF"/>
              </a:highlight>
              <a:latin typeface="Proxima Nova"/>
              <a:ea typeface="Proxima Nova"/>
              <a:cs typeface="Proxima Nova"/>
              <a:sym typeface="Proxima Nova"/>
            </a:endParaRPr>
          </a:p>
          <a:p>
            <a:pPr marL="0" marR="0" lvl="0" indent="0" algn="r"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FFFF"/>
              </a:highlight>
              <a:latin typeface="Proxima Nova"/>
              <a:ea typeface="Proxima Nova"/>
              <a:cs typeface="Proxima Nova"/>
              <a:sym typeface="Proxima Nova"/>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highlight>
                  <a:srgbClr val="FFFFFF"/>
                </a:highlight>
                <a:latin typeface="Proxima Nova"/>
                <a:ea typeface="Proxima Nova"/>
                <a:cs typeface="Proxima Nova"/>
                <a:sym typeface="Proxima Nova"/>
              </a:rPr>
              <a:t> </a:t>
            </a:r>
            <a:endParaRPr sz="1600" b="0" i="0" u="none" strike="noStrike" cap="none">
              <a:solidFill>
                <a:schemeClr val="dk1"/>
              </a:solidFill>
              <a:highlight>
                <a:srgbClr val="FFFFFF"/>
              </a:highlight>
              <a:latin typeface="Proxima Nova"/>
              <a:ea typeface="Proxima Nova"/>
              <a:cs typeface="Proxima Nova"/>
              <a:sym typeface="Proxima Nova"/>
            </a:endParaRPr>
          </a:p>
        </p:txBody>
      </p:sp>
      <p:pic>
        <p:nvPicPr>
          <p:cNvPr id="101" name="Google Shape;101;p7"/>
          <p:cNvPicPr preferRelativeResize="0"/>
          <p:nvPr/>
        </p:nvPicPr>
        <p:blipFill rotWithShape="1">
          <a:blip r:embed="rId3">
            <a:alphaModFix/>
          </a:blip>
          <a:srcRect/>
          <a:stretch/>
        </p:blipFill>
        <p:spPr>
          <a:xfrm>
            <a:off x="0" y="104875"/>
            <a:ext cx="8734300" cy="5834226"/>
          </a:xfrm>
          <a:prstGeom prst="rect">
            <a:avLst/>
          </a:prstGeom>
          <a:noFill/>
          <a:ln>
            <a:noFill/>
          </a:ln>
        </p:spPr>
      </p:pic>
      <p:pic>
        <p:nvPicPr>
          <p:cNvPr id="102" name="Google Shape;102;p7"/>
          <p:cNvPicPr preferRelativeResize="0"/>
          <p:nvPr/>
        </p:nvPicPr>
        <p:blipFill rotWithShape="1">
          <a:blip r:embed="rId4">
            <a:alphaModFix/>
          </a:blip>
          <a:srcRect/>
          <a:stretch/>
        </p:blipFill>
        <p:spPr>
          <a:xfrm>
            <a:off x="9849025" y="4741243"/>
            <a:ext cx="2027501" cy="834675"/>
          </a:xfrm>
          <a:prstGeom prst="rect">
            <a:avLst/>
          </a:prstGeom>
          <a:noFill/>
          <a:ln>
            <a:noFill/>
          </a:ln>
        </p:spPr>
      </p:pic>
    </p:spTree>
  </p:cSld>
  <p:clrMapOvr>
    <a:masterClrMapping/>
  </p:clrMapOvr>
</p:sld>
</file>

<file path=ppt/theme/theme1.xml><?xml version="1.0" encoding="utf-8"?>
<a:theme xmlns:a="http://schemas.openxmlformats.org/drawingml/2006/main" name="PSE Title Master">
  <a:themeElements>
    <a:clrScheme name="Custom 2">
      <a:dk1>
        <a:srgbClr val="000000"/>
      </a:dk1>
      <a:lt1>
        <a:srgbClr val="FFFFFF"/>
      </a:lt1>
      <a:dk2>
        <a:srgbClr val="022851"/>
      </a:dk2>
      <a:lt2>
        <a:srgbClr val="1D4776"/>
      </a:lt2>
      <a:accent1>
        <a:srgbClr val="FFBF00"/>
      </a:accent1>
      <a:accent2>
        <a:srgbClr val="FFDF80"/>
      </a:accent2>
      <a:accent3>
        <a:srgbClr val="00B2E3"/>
      </a:accent3>
      <a:accent4>
        <a:srgbClr val="F18200"/>
      </a:accent4>
      <a:accent5>
        <a:srgbClr val="03F9E6"/>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C Davis New Palette">
      <a:dk1>
        <a:srgbClr val="000000"/>
      </a:dk1>
      <a:lt1>
        <a:srgbClr val="FFFFFF"/>
      </a:lt1>
      <a:dk2>
        <a:srgbClr val="022851"/>
      </a:dk2>
      <a:lt2>
        <a:srgbClr val="1D4776"/>
      </a:lt2>
      <a:accent1>
        <a:srgbClr val="FFBF00"/>
      </a:accent1>
      <a:accent2>
        <a:srgbClr val="FFDF80"/>
      </a:accent2>
      <a:accent3>
        <a:srgbClr val="00B2E3"/>
      </a:accent3>
      <a:accent4>
        <a:srgbClr val="F18200"/>
      </a:accent4>
      <a:accent5>
        <a:srgbClr val="03F9E6"/>
      </a:accent5>
      <a:accent6>
        <a:srgbClr val="F93449"/>
      </a:accent6>
      <a:hlink>
        <a:srgbClr val="C10230"/>
      </a:hlink>
      <a:folHlink>
        <a:srgbClr val="3CAE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1566</Words>
  <Application>Microsoft Macintosh PowerPoint</Application>
  <PresentationFormat>Widescreen</PresentationFormat>
  <Paragraphs>102</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Proxima Nova</vt:lpstr>
      <vt:lpstr>Proxima Nova Semibold</vt:lpstr>
      <vt:lpstr>Arial</vt:lpstr>
      <vt:lpstr>Helvetica Neue</vt:lpstr>
      <vt:lpstr>PSE Title Master</vt:lpstr>
      <vt:lpstr>Custom Design</vt:lpstr>
      <vt:lpstr>We build and support meaningful relationships between communities and UC Davis scholars who work together for the public good.   </vt:lpstr>
      <vt:lpstr>PowerPoint Presentation</vt:lpstr>
      <vt:lpstr>PowerPoint Presentation</vt:lpstr>
      <vt:lpstr>Public Impact Research Initiative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build and support meaningful relationships between communities and UC Davis scholars who work together for the public good.   </dc:title>
  <cp:lastModifiedBy>Michael Rios</cp:lastModifiedBy>
  <cp:revision>5</cp:revision>
  <dcterms:modified xsi:type="dcterms:W3CDTF">2022-09-01T23:55:39Z</dcterms:modified>
</cp:coreProperties>
</file>